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65" r:id="rId5"/>
    <p:sldId id="256" r:id="rId6"/>
    <p:sldId id="266" r:id="rId7"/>
    <p:sldId id="267" r:id="rId8"/>
    <p:sldId id="268" r:id="rId9"/>
    <p:sldId id="269" r:id="rId10"/>
    <p:sldId id="276" r:id="rId11"/>
    <p:sldId id="283" r:id="rId12"/>
    <p:sldId id="280" r:id="rId13"/>
    <p:sldId id="281" r:id="rId14"/>
    <p:sldId id="282" r:id="rId15"/>
    <p:sldId id="277" r:id="rId16"/>
    <p:sldId id="284" r:id="rId17"/>
    <p:sldId id="285" r:id="rId18"/>
    <p:sldId id="286" r:id="rId19"/>
    <p:sldId id="278" r:id="rId20"/>
    <p:sldId id="287" r:id="rId21"/>
    <p:sldId id="288" r:id="rId22"/>
    <p:sldId id="279" r:id="rId23"/>
    <p:sldId id="270" r:id="rId24"/>
    <p:sldId id="271"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65"/>
          </p14:sldIdLst>
        </p14:section>
        <p14:section name="Design, Impress, Work Together" id="{B9B51309-D148-4332-87C2-07BE32FBCA3B}">
          <p14:sldIdLst>
            <p14:sldId id="256"/>
            <p14:sldId id="266"/>
            <p14:sldId id="267"/>
            <p14:sldId id="268"/>
            <p14:sldId id="269"/>
            <p14:sldId id="276"/>
            <p14:sldId id="283"/>
            <p14:sldId id="280"/>
            <p14:sldId id="281"/>
            <p14:sldId id="282"/>
            <p14:sldId id="277"/>
            <p14:sldId id="284"/>
            <p14:sldId id="285"/>
            <p14:sldId id="286"/>
            <p14:sldId id="278"/>
            <p14:sldId id="287"/>
            <p14:sldId id="288"/>
            <p14:sldId id="279"/>
            <p14:sldId id="270"/>
            <p14:sldId id="271"/>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000"/>
    <a:srgbClr val="1D8618"/>
    <a:srgbClr val="D24726"/>
    <a:srgbClr val="EA3E43"/>
    <a:srgbClr val="C5C5C5"/>
    <a:srgbClr val="D2B4A6"/>
    <a:srgbClr val="734F29"/>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80" autoAdjust="0"/>
  </p:normalViewPr>
  <p:slideViewPr>
    <p:cSldViewPr snapToGrid="0">
      <p:cViewPr varScale="1">
        <p:scale>
          <a:sx n="89" d="100"/>
          <a:sy n="89" d="100"/>
        </p:scale>
        <p:origin x="43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2"/>
            <a:ext cx="3276600" cy="365125"/>
          </a:xfrm>
          <a:prstGeom prst="rect">
            <a:avLst/>
          </a:prstGeom>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11/23/2025</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p:cNvPicPr>
            <a:picLocks noChangeAspect="1"/>
          </p:cNvPicPr>
          <p:nvPr userDrawn="1"/>
        </p:nvPicPr>
        <p:blipFill>
          <a:blip r:embed="rId13"/>
          <a:stretch>
            <a:fillRect/>
          </a:stretch>
        </p:blipFill>
        <p:spPr>
          <a:xfrm>
            <a:off x="9961266" y="6356352"/>
            <a:ext cx="2136017" cy="372855"/>
          </a:xfrm>
          <a:prstGeom prst="rect">
            <a:avLst/>
          </a:prstGeom>
        </p:spPr>
      </p:pic>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8;p1"/>
          <p:cNvPicPr preferRelativeResize="0"/>
          <p:nvPr/>
        </p:nvPicPr>
        <p:blipFill rotWithShape="1">
          <a:blip r:embed="rId2">
            <a:alphaModFix/>
          </a:blip>
          <a:srcRect/>
          <a:stretch/>
        </p:blipFill>
        <p:spPr>
          <a:xfrm>
            <a:off x="1185" y="0"/>
            <a:ext cx="12190815" cy="6858000"/>
          </a:xfrm>
          <a:prstGeom prst="rect">
            <a:avLst/>
          </a:prstGeom>
          <a:noFill/>
          <a:ln>
            <a:noFill/>
          </a:ln>
        </p:spPr>
      </p:pic>
      <p:sp>
        <p:nvSpPr>
          <p:cNvPr id="3" name="TextBox 2"/>
          <p:cNvSpPr txBox="1"/>
          <p:nvPr/>
        </p:nvSpPr>
        <p:spPr>
          <a:xfrm>
            <a:off x="2016806" y="3992761"/>
            <a:ext cx="8195417" cy="707886"/>
          </a:xfrm>
          <a:prstGeom prst="rect">
            <a:avLst/>
          </a:prstGeom>
          <a:noFill/>
        </p:spPr>
        <p:txBody>
          <a:bodyPr wrap="square" rtlCol="0">
            <a:spAutoFit/>
          </a:bodyPr>
          <a:lstStyle/>
          <a:p>
            <a:pPr algn="ctr"/>
            <a:r>
              <a:rPr lang="en-GB" sz="2000" b="1" dirty="0">
                <a:solidFill>
                  <a:schemeClr val="bg2">
                    <a:lumMod val="10000"/>
                  </a:schemeClr>
                </a:solidFill>
                <a:latin typeface="Castellar" panose="020A0402060406010301" pitchFamily="18" charset="0"/>
              </a:rPr>
              <a:t>Global Energy Consumption and Economic Indicators Analysis</a:t>
            </a:r>
            <a:endParaRPr lang="en-IN" sz="2000" b="1" dirty="0">
              <a:solidFill>
                <a:schemeClr val="bg2">
                  <a:lumMod val="10000"/>
                </a:schemeClr>
              </a:solidFill>
              <a:latin typeface="Castellar" panose="020A0402060406010301" pitchFamily="18" charset="0"/>
            </a:endParaRPr>
          </a:p>
        </p:txBody>
      </p:sp>
      <p:sp>
        <p:nvSpPr>
          <p:cNvPr id="4" name="Rectangle 3"/>
          <p:cNvSpPr/>
          <p:nvPr/>
        </p:nvSpPr>
        <p:spPr>
          <a:xfrm>
            <a:off x="8844280" y="5425380"/>
            <a:ext cx="2735886" cy="707886"/>
          </a:xfrm>
          <a:prstGeom prst="rect">
            <a:avLst/>
          </a:prstGeom>
        </p:spPr>
        <p:txBody>
          <a:bodyPr wrap="square">
            <a:spAutoFit/>
          </a:bodyPr>
          <a:lstStyle/>
          <a:p>
            <a:r>
              <a:rPr lang="en-GB" sz="2000" b="1" dirty="0">
                <a:cs typeface="Times New Roman" panose="02020603050405020304" pitchFamily="18" charset="0"/>
              </a:rPr>
              <a:t>Presented </a:t>
            </a:r>
            <a:r>
              <a:rPr lang="en-GB" sz="2000" b="1" dirty="0" smtClean="0">
                <a:cs typeface="Times New Roman" panose="02020603050405020304" pitchFamily="18" charset="0"/>
              </a:rPr>
              <a:t>by:</a:t>
            </a:r>
            <a:endParaRPr lang="en-GB" sz="2000" dirty="0" smtClean="0">
              <a:cs typeface="Times New Roman" panose="02020603050405020304" pitchFamily="18" charset="0"/>
            </a:endParaRPr>
          </a:p>
          <a:p>
            <a:r>
              <a:rPr lang="en-GB" sz="2000" i="1" dirty="0" smtClean="0">
                <a:cs typeface="Times New Roman" panose="02020603050405020304" pitchFamily="18" charset="0"/>
              </a:rPr>
              <a:t>Manasa </a:t>
            </a:r>
            <a:r>
              <a:rPr lang="en-GB" sz="2000" i="1" dirty="0">
                <a:cs typeface="Times New Roman" panose="02020603050405020304" pitchFamily="18" charset="0"/>
              </a:rPr>
              <a:t>Siripurapu</a:t>
            </a:r>
            <a:endParaRPr lang="en-IN" sz="2000" dirty="0">
              <a:cs typeface="Times New Roman" panose="02020603050405020304" pitchFamily="18" charset="0"/>
            </a:endParaRPr>
          </a:p>
        </p:txBody>
      </p:sp>
    </p:spTree>
    <p:extLst>
      <p:ext uri="{BB962C8B-B14F-4D97-AF65-F5344CB8AC3E}">
        <p14:creationId xmlns:p14="http://schemas.microsoft.com/office/powerpoint/2010/main" val="4124005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040" y="145279"/>
            <a:ext cx="10744200" cy="1091704"/>
          </a:xfrm>
        </p:spPr>
        <p:txBody>
          <a:bodyPr>
            <a:normAutofit/>
          </a:bodyPr>
          <a:lstStyle/>
          <a:p>
            <a:pPr lvl="0"/>
            <a:r>
              <a:rPr lang="en-IN" sz="2800" dirty="0" smtClean="0">
                <a:effectLst>
                  <a:outerShdw blurRad="38100" dist="38100" dir="2700000" algn="tl">
                    <a:srgbClr val="000000">
                      <a:alpha val="43137"/>
                    </a:srgbClr>
                  </a:outerShdw>
                </a:effectLst>
                <a:latin typeface="Bookman Old Style" panose="02050604050505020204" pitchFamily="18" charset="0"/>
              </a:rPr>
              <a:t>3. Which </a:t>
            </a:r>
            <a:r>
              <a:rPr lang="en-IN" sz="2800" dirty="0">
                <a:effectLst>
                  <a:outerShdw blurRad="38100" dist="38100" dir="2700000" algn="tl">
                    <a:srgbClr val="000000">
                      <a:alpha val="43137"/>
                    </a:srgbClr>
                  </a:outerShdw>
                </a:effectLst>
                <a:latin typeface="Bookman Old Style" panose="02050604050505020204" pitchFamily="18" charset="0"/>
              </a:rPr>
              <a:t>countries have the highest energy deficit in the most recent year</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p:nvPr/>
        </p:nvPicPr>
        <p:blipFill>
          <a:blip r:embed="rId2"/>
          <a:stretch>
            <a:fillRect/>
          </a:stretch>
        </p:blipFill>
        <p:spPr>
          <a:xfrm>
            <a:off x="7859994" y="2252038"/>
            <a:ext cx="2938330" cy="2883984"/>
          </a:xfrm>
          <a:prstGeom prst="rect">
            <a:avLst/>
          </a:prstGeom>
          <a:ln w="19050">
            <a:solidFill>
              <a:schemeClr val="bg1">
                <a:lumMod val="50000"/>
              </a:schemeClr>
            </a:solidFill>
          </a:ln>
        </p:spPr>
      </p:pic>
      <p:pic>
        <p:nvPicPr>
          <p:cNvPr id="5" name="Picture 4"/>
          <p:cNvPicPr/>
          <p:nvPr/>
        </p:nvPicPr>
        <p:blipFill>
          <a:blip r:embed="rId3"/>
          <a:stretch>
            <a:fillRect/>
          </a:stretch>
        </p:blipFill>
        <p:spPr>
          <a:xfrm>
            <a:off x="609598" y="1843727"/>
            <a:ext cx="5825385" cy="3822135"/>
          </a:xfrm>
          <a:prstGeom prst="rect">
            <a:avLst/>
          </a:prstGeom>
          <a:ln w="19050">
            <a:solidFill>
              <a:schemeClr val="bg1">
                <a:lumMod val="50000"/>
              </a:schemeClr>
            </a:solidFill>
          </a:ln>
        </p:spPr>
      </p:pic>
    </p:spTree>
    <p:extLst>
      <p:ext uri="{BB962C8B-B14F-4D97-AF65-F5344CB8AC3E}">
        <p14:creationId xmlns:p14="http://schemas.microsoft.com/office/powerpoint/2010/main" val="1563359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493" y="222190"/>
            <a:ext cx="10744200" cy="1040430"/>
          </a:xfrm>
        </p:spPr>
        <p:txBody>
          <a:bodyPr>
            <a:normAutofit/>
          </a:bodyPr>
          <a:lstStyle/>
          <a:p>
            <a:pPr lvl="0"/>
            <a:r>
              <a:rPr lang="en-GB" sz="2800" dirty="0" smtClean="0">
                <a:effectLst>
                  <a:outerShdw blurRad="38100" dist="38100" dir="2700000" algn="tl">
                    <a:srgbClr val="000000">
                      <a:alpha val="43137"/>
                    </a:srgbClr>
                  </a:outerShdw>
                </a:effectLst>
                <a:latin typeface="Bookman Old Style" panose="02050604050505020204" pitchFamily="18" charset="0"/>
              </a:rPr>
              <a:t>4. </a:t>
            </a:r>
            <a:r>
              <a:rPr lang="en-IN" sz="2800" dirty="0">
                <a:effectLst>
                  <a:outerShdw blurRad="38100" dist="38100" dir="2700000" algn="tl">
                    <a:srgbClr val="000000">
                      <a:alpha val="43137"/>
                    </a:srgbClr>
                  </a:outerShdw>
                </a:effectLst>
                <a:latin typeface="Bookman Old Style" panose="02050604050505020204" pitchFamily="18" charset="0"/>
              </a:rPr>
              <a:t>Which energy types contribute the most to total global emissions across all countries</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3" name="Picture 2"/>
          <p:cNvPicPr/>
          <p:nvPr/>
        </p:nvPicPr>
        <p:blipFill>
          <a:blip r:embed="rId2"/>
          <a:stretch>
            <a:fillRect/>
          </a:stretch>
        </p:blipFill>
        <p:spPr>
          <a:xfrm>
            <a:off x="489959" y="2016808"/>
            <a:ext cx="5799746" cy="1803162"/>
          </a:xfrm>
          <a:prstGeom prst="rect">
            <a:avLst/>
          </a:prstGeom>
          <a:ln w="19050">
            <a:solidFill>
              <a:schemeClr val="bg1">
                <a:lumMod val="50000"/>
              </a:schemeClr>
            </a:solidFill>
          </a:ln>
        </p:spPr>
      </p:pic>
      <p:pic>
        <p:nvPicPr>
          <p:cNvPr id="4" name="Picture 3"/>
          <p:cNvPicPr/>
          <p:nvPr/>
        </p:nvPicPr>
        <p:blipFill>
          <a:blip r:embed="rId3"/>
          <a:stretch>
            <a:fillRect/>
          </a:stretch>
        </p:blipFill>
        <p:spPr>
          <a:xfrm>
            <a:off x="7183587" y="4055868"/>
            <a:ext cx="4332584" cy="1507444"/>
          </a:xfrm>
          <a:prstGeom prst="rect">
            <a:avLst/>
          </a:prstGeom>
          <a:ln w="19050">
            <a:solidFill>
              <a:schemeClr val="bg1">
                <a:lumMod val="50000"/>
              </a:schemeClr>
            </a:solidFill>
          </a:ln>
        </p:spPr>
      </p:pic>
    </p:spTree>
    <p:extLst>
      <p:ext uri="{BB962C8B-B14F-4D97-AF65-F5344CB8AC3E}">
        <p14:creationId xmlns:p14="http://schemas.microsoft.com/office/powerpoint/2010/main" val="1970991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717" y="3666391"/>
            <a:ext cx="10515600" cy="922891"/>
          </a:xfrm>
        </p:spPr>
        <p:txBody>
          <a:bodyPr>
            <a:normAutofit/>
          </a:bodyPr>
          <a:lstStyle/>
          <a:p>
            <a:r>
              <a:rPr lang="en-IN" sz="4000" dirty="0">
                <a:effectLst>
                  <a:outerShdw blurRad="38100" dist="38100" dir="2700000" algn="tl">
                    <a:srgbClr val="000000">
                      <a:alpha val="43137"/>
                    </a:srgbClr>
                  </a:outerShdw>
                </a:effectLst>
                <a:latin typeface="Bookman Old Style" panose="02050604050505020204" pitchFamily="18" charset="0"/>
              </a:rPr>
              <a:t>Trend Analysis Over Time </a:t>
            </a:r>
          </a:p>
        </p:txBody>
      </p:sp>
    </p:spTree>
    <p:extLst>
      <p:ext uri="{BB962C8B-B14F-4D97-AF65-F5344CB8AC3E}">
        <p14:creationId xmlns:p14="http://schemas.microsoft.com/office/powerpoint/2010/main" val="2190154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7324" y="623843"/>
            <a:ext cx="10749367" cy="598206"/>
          </a:xfrm>
        </p:spPr>
        <p:txBody>
          <a:bodyPr>
            <a:normAutofit/>
          </a:bodyPr>
          <a:lstStyle/>
          <a:p>
            <a:pPr lvl="0"/>
            <a:r>
              <a:rPr lang="en-IN" sz="2800" dirty="0">
                <a:effectLst>
                  <a:outerShdw blurRad="38100" dist="38100" dir="2700000" algn="tl">
                    <a:srgbClr val="000000">
                      <a:alpha val="43137"/>
                    </a:srgbClr>
                  </a:outerShdw>
                </a:effectLst>
                <a:latin typeface="Bookman Old Style" panose="02050604050505020204" pitchFamily="18" charset="0"/>
              </a:rPr>
              <a:t>5</a:t>
            </a:r>
            <a:r>
              <a:rPr lang="en-IN" sz="2800" dirty="0" smtClean="0">
                <a:effectLst>
                  <a:outerShdw blurRad="38100" dist="38100" dir="2700000" algn="tl">
                    <a:srgbClr val="000000">
                      <a:alpha val="43137"/>
                    </a:srgbClr>
                  </a:outerShdw>
                </a:effectLst>
                <a:latin typeface="Bookman Old Style" panose="02050604050505020204" pitchFamily="18" charset="0"/>
              </a:rPr>
              <a:t>. How </a:t>
            </a:r>
            <a:r>
              <a:rPr lang="en-IN" sz="2800" dirty="0">
                <a:effectLst>
                  <a:outerShdw blurRad="38100" dist="38100" dir="2700000" algn="tl">
                    <a:srgbClr val="000000">
                      <a:alpha val="43137"/>
                    </a:srgbClr>
                  </a:outerShdw>
                </a:effectLst>
                <a:latin typeface="Bookman Old Style" panose="02050604050505020204" pitchFamily="18" charset="0"/>
              </a:rPr>
              <a:t>have global emissions changed year over year</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8" name="Picture 7"/>
          <p:cNvPicPr/>
          <p:nvPr/>
        </p:nvPicPr>
        <p:blipFill>
          <a:blip r:embed="rId3"/>
          <a:stretch>
            <a:fillRect/>
          </a:stretch>
        </p:blipFill>
        <p:spPr>
          <a:xfrm>
            <a:off x="604434" y="2524125"/>
            <a:ext cx="5916007" cy="1936780"/>
          </a:xfrm>
          <a:prstGeom prst="rect">
            <a:avLst/>
          </a:prstGeom>
          <a:ln w="19050">
            <a:solidFill>
              <a:schemeClr val="bg1">
                <a:lumMod val="50000"/>
              </a:schemeClr>
            </a:solidFill>
          </a:ln>
        </p:spPr>
      </p:pic>
      <p:pic>
        <p:nvPicPr>
          <p:cNvPr id="9" name="Picture 8"/>
          <p:cNvPicPr/>
          <p:nvPr/>
        </p:nvPicPr>
        <p:blipFill>
          <a:blip r:embed="rId4"/>
          <a:stretch>
            <a:fillRect/>
          </a:stretch>
        </p:blipFill>
        <p:spPr>
          <a:xfrm>
            <a:off x="7995525" y="2524125"/>
            <a:ext cx="2515802" cy="2049032"/>
          </a:xfrm>
          <a:prstGeom prst="rect">
            <a:avLst/>
          </a:prstGeom>
          <a:ln w="19050">
            <a:solidFill>
              <a:schemeClr val="bg1">
                <a:lumMod val="50000"/>
              </a:schemeClr>
            </a:solidFill>
          </a:ln>
        </p:spPr>
      </p:pic>
    </p:spTree>
    <p:extLst>
      <p:ext uri="{BB962C8B-B14F-4D97-AF65-F5344CB8AC3E}">
        <p14:creationId xmlns:p14="http://schemas.microsoft.com/office/powerpoint/2010/main" val="15283440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78" y="307648"/>
            <a:ext cx="12083222" cy="1003769"/>
          </a:xfrm>
        </p:spPr>
        <p:txBody>
          <a:bodyPr>
            <a:normAutofit/>
          </a:bodyPr>
          <a:lstStyle/>
          <a:p>
            <a:pPr lvl="0"/>
            <a:r>
              <a:rPr lang="en-GB" sz="2800" dirty="0">
                <a:effectLst>
                  <a:outerShdw blurRad="38100" dist="38100" dir="2700000" algn="tl">
                    <a:srgbClr val="000000">
                      <a:alpha val="43137"/>
                    </a:srgbClr>
                  </a:outerShdw>
                </a:effectLst>
                <a:latin typeface="Bookman Old Style" panose="02050604050505020204" pitchFamily="18" charset="0"/>
              </a:rPr>
              <a:t>6</a:t>
            </a:r>
            <a:r>
              <a:rPr lang="en-GB" sz="2800" dirty="0" smtClean="0">
                <a:effectLst>
                  <a:outerShdw blurRad="38100" dist="38100" dir="2700000" algn="tl">
                    <a:srgbClr val="000000">
                      <a:alpha val="43137"/>
                    </a:srgbClr>
                  </a:outerShdw>
                </a:effectLst>
                <a:latin typeface="Bookman Old Style" panose="02050604050505020204" pitchFamily="18" charset="0"/>
              </a:rPr>
              <a:t>. </a:t>
            </a:r>
            <a:r>
              <a:rPr lang="en-IN" sz="2800" dirty="0">
                <a:effectLst>
                  <a:outerShdw blurRad="38100" dist="38100" dir="2700000" algn="tl">
                    <a:srgbClr val="000000">
                      <a:alpha val="43137"/>
                    </a:srgbClr>
                  </a:outerShdw>
                </a:effectLst>
                <a:latin typeface="Bookman Old Style" panose="02050604050505020204" pitchFamily="18" charset="0"/>
              </a:rPr>
              <a:t>What is the GDP trend over the years for the top 5 highest-GDP countries</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p:nvPr/>
        </p:nvPicPr>
        <p:blipFill>
          <a:blip r:embed="rId2"/>
          <a:stretch>
            <a:fillRect/>
          </a:stretch>
        </p:blipFill>
        <p:spPr>
          <a:xfrm>
            <a:off x="604433" y="2073034"/>
            <a:ext cx="6001465" cy="3105717"/>
          </a:xfrm>
          <a:prstGeom prst="rect">
            <a:avLst/>
          </a:prstGeom>
          <a:ln w="19050">
            <a:solidFill>
              <a:schemeClr val="bg1">
                <a:lumMod val="50000"/>
              </a:schemeClr>
            </a:solidFill>
          </a:ln>
        </p:spPr>
      </p:pic>
      <p:pic>
        <p:nvPicPr>
          <p:cNvPr id="5" name="Picture 4"/>
          <p:cNvPicPr/>
          <p:nvPr/>
        </p:nvPicPr>
        <p:blipFill>
          <a:blip r:embed="rId3"/>
          <a:stretch>
            <a:fillRect/>
          </a:stretch>
        </p:blipFill>
        <p:spPr>
          <a:xfrm>
            <a:off x="8088278" y="1541162"/>
            <a:ext cx="2525597" cy="4825454"/>
          </a:xfrm>
          <a:prstGeom prst="rect">
            <a:avLst/>
          </a:prstGeom>
          <a:ln w="19050">
            <a:solidFill>
              <a:schemeClr val="bg1">
                <a:lumMod val="50000"/>
              </a:schemeClr>
            </a:solidFill>
          </a:ln>
        </p:spPr>
      </p:pic>
    </p:spTree>
    <p:extLst>
      <p:ext uri="{BB962C8B-B14F-4D97-AF65-F5344CB8AC3E}">
        <p14:creationId xmlns:p14="http://schemas.microsoft.com/office/powerpoint/2010/main" val="2985449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19" y="438725"/>
            <a:ext cx="11854914" cy="803305"/>
          </a:xfrm>
        </p:spPr>
        <p:txBody>
          <a:bodyPr>
            <a:normAutofit fontScale="90000"/>
          </a:bodyPr>
          <a:lstStyle/>
          <a:p>
            <a:pPr lvl="0"/>
            <a:r>
              <a:rPr lang="en-GB" sz="2800" dirty="0">
                <a:effectLst>
                  <a:outerShdw blurRad="38100" dist="38100" dir="2700000" algn="tl">
                    <a:srgbClr val="000000">
                      <a:alpha val="43137"/>
                    </a:srgbClr>
                  </a:outerShdw>
                </a:effectLst>
                <a:latin typeface="Bookman Old Style" panose="02050604050505020204" pitchFamily="18" charset="0"/>
              </a:rPr>
              <a:t>7</a:t>
            </a:r>
            <a:r>
              <a:rPr lang="en-GB" sz="2800" dirty="0" smtClean="0">
                <a:effectLst>
                  <a:outerShdw blurRad="38100" dist="38100" dir="2700000" algn="tl">
                    <a:srgbClr val="000000">
                      <a:alpha val="43137"/>
                    </a:srgbClr>
                  </a:outerShdw>
                </a:effectLst>
                <a:latin typeface="Bookman Old Style" panose="02050604050505020204" pitchFamily="18" charset="0"/>
              </a:rPr>
              <a:t>. </a:t>
            </a:r>
            <a:r>
              <a:rPr lang="en-IN" sz="2800" dirty="0">
                <a:effectLst>
                  <a:outerShdw blurRad="38100" dist="38100" dir="2700000" algn="tl">
                    <a:srgbClr val="000000">
                      <a:alpha val="43137"/>
                    </a:srgbClr>
                  </a:outerShdw>
                </a:effectLst>
                <a:latin typeface="Bookman Old Style" panose="02050604050505020204" pitchFamily="18" charset="0"/>
              </a:rPr>
              <a:t>How has population growth affected total emissions over time for the top 5 most populated countries</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p:nvPr/>
        </p:nvPicPr>
        <p:blipFill>
          <a:blip r:embed="rId2"/>
          <a:stretch>
            <a:fillRect/>
          </a:stretch>
        </p:blipFill>
        <p:spPr>
          <a:xfrm>
            <a:off x="604434" y="1501833"/>
            <a:ext cx="4411947" cy="2899250"/>
          </a:xfrm>
          <a:prstGeom prst="rect">
            <a:avLst/>
          </a:prstGeom>
          <a:ln w="19050">
            <a:solidFill>
              <a:schemeClr val="bg1">
                <a:lumMod val="50000"/>
              </a:schemeClr>
            </a:solidFill>
          </a:ln>
        </p:spPr>
      </p:pic>
      <p:pic>
        <p:nvPicPr>
          <p:cNvPr id="5" name="Picture 4"/>
          <p:cNvPicPr/>
          <p:nvPr/>
        </p:nvPicPr>
        <p:blipFill>
          <a:blip r:embed="rId3"/>
          <a:stretch>
            <a:fillRect/>
          </a:stretch>
        </p:blipFill>
        <p:spPr>
          <a:xfrm>
            <a:off x="604434" y="4578859"/>
            <a:ext cx="4939269" cy="1915944"/>
          </a:xfrm>
          <a:prstGeom prst="rect">
            <a:avLst/>
          </a:prstGeom>
          <a:ln w="19050">
            <a:solidFill>
              <a:schemeClr val="bg1">
                <a:lumMod val="50000"/>
              </a:schemeClr>
            </a:solidFill>
          </a:ln>
        </p:spPr>
      </p:pic>
      <p:pic>
        <p:nvPicPr>
          <p:cNvPr id="6" name="Picture 5"/>
          <p:cNvPicPr/>
          <p:nvPr/>
        </p:nvPicPr>
        <p:blipFill>
          <a:blip r:embed="rId4"/>
          <a:stretch>
            <a:fillRect/>
          </a:stretch>
        </p:blipFill>
        <p:spPr>
          <a:xfrm>
            <a:off x="7494614" y="1732570"/>
            <a:ext cx="3346440" cy="4480222"/>
          </a:xfrm>
          <a:prstGeom prst="rect">
            <a:avLst/>
          </a:prstGeom>
          <a:ln w="19050">
            <a:solidFill>
              <a:schemeClr val="bg1">
                <a:lumMod val="50000"/>
              </a:schemeClr>
            </a:solidFill>
          </a:ln>
        </p:spPr>
      </p:pic>
    </p:spTree>
    <p:extLst>
      <p:ext uri="{BB962C8B-B14F-4D97-AF65-F5344CB8AC3E}">
        <p14:creationId xmlns:p14="http://schemas.microsoft.com/office/powerpoint/2010/main" val="447132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717" y="3666391"/>
            <a:ext cx="10515600" cy="922891"/>
          </a:xfrm>
        </p:spPr>
        <p:txBody>
          <a:bodyPr>
            <a:normAutofit/>
          </a:bodyPr>
          <a:lstStyle/>
          <a:p>
            <a:r>
              <a:rPr lang="en-IN" sz="4000" dirty="0">
                <a:effectLst>
                  <a:outerShdw blurRad="38100" dist="38100" dir="2700000" algn="tl">
                    <a:srgbClr val="000000">
                      <a:alpha val="43137"/>
                    </a:srgbClr>
                  </a:outerShdw>
                </a:effectLst>
                <a:latin typeface="Bookman Old Style" panose="02050604050505020204" pitchFamily="18" charset="0"/>
              </a:rPr>
              <a:t>Ratio &amp; Per Capita Analysis</a:t>
            </a:r>
          </a:p>
        </p:txBody>
      </p:sp>
    </p:spTree>
    <p:extLst>
      <p:ext uri="{BB962C8B-B14F-4D97-AF65-F5344CB8AC3E}">
        <p14:creationId xmlns:p14="http://schemas.microsoft.com/office/powerpoint/2010/main" val="6348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69" y="222190"/>
            <a:ext cx="12066131" cy="1063589"/>
          </a:xfrm>
        </p:spPr>
        <p:txBody>
          <a:bodyPr>
            <a:normAutofit/>
          </a:bodyPr>
          <a:lstStyle/>
          <a:p>
            <a:r>
              <a:rPr lang="en-IN" sz="2800" dirty="0">
                <a:effectLst>
                  <a:outerShdw blurRad="38100" dist="38100" dir="2700000" algn="tl">
                    <a:srgbClr val="000000">
                      <a:alpha val="43137"/>
                    </a:srgbClr>
                  </a:outerShdw>
                </a:effectLst>
                <a:latin typeface="Bookman Old Style" panose="02050604050505020204" pitchFamily="18" charset="0"/>
              </a:rPr>
              <a:t>8. Which 10 countries have the highest emission-to-GDP ratio in the most recent year</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p:nvPr/>
        </p:nvPicPr>
        <p:blipFill>
          <a:blip r:embed="rId2"/>
          <a:stretch>
            <a:fillRect/>
          </a:stretch>
        </p:blipFill>
        <p:spPr>
          <a:xfrm>
            <a:off x="604434" y="1710331"/>
            <a:ext cx="4582863" cy="3169318"/>
          </a:xfrm>
          <a:prstGeom prst="rect">
            <a:avLst/>
          </a:prstGeom>
          <a:ln w="19050">
            <a:solidFill>
              <a:schemeClr val="bg1">
                <a:lumMod val="50000"/>
              </a:schemeClr>
            </a:solidFill>
          </a:ln>
        </p:spPr>
      </p:pic>
      <p:pic>
        <p:nvPicPr>
          <p:cNvPr id="5" name="Picture 4"/>
          <p:cNvPicPr/>
          <p:nvPr/>
        </p:nvPicPr>
        <p:blipFill>
          <a:blip r:embed="rId3"/>
          <a:stretch>
            <a:fillRect/>
          </a:stretch>
        </p:blipFill>
        <p:spPr>
          <a:xfrm>
            <a:off x="6750778" y="3034929"/>
            <a:ext cx="4333118" cy="3169318"/>
          </a:xfrm>
          <a:prstGeom prst="rect">
            <a:avLst/>
          </a:prstGeom>
          <a:ln w="19050">
            <a:solidFill>
              <a:schemeClr val="bg1">
                <a:lumMod val="50000"/>
              </a:schemeClr>
            </a:solidFill>
          </a:ln>
        </p:spPr>
      </p:pic>
    </p:spTree>
    <p:extLst>
      <p:ext uri="{BB962C8B-B14F-4D97-AF65-F5344CB8AC3E}">
        <p14:creationId xmlns:p14="http://schemas.microsoft.com/office/powerpoint/2010/main" val="41495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24" y="260555"/>
            <a:ext cx="12097376" cy="1063589"/>
          </a:xfrm>
        </p:spPr>
        <p:txBody>
          <a:bodyPr>
            <a:normAutofit/>
          </a:bodyPr>
          <a:lstStyle/>
          <a:p>
            <a:pPr lvl="0"/>
            <a:r>
              <a:rPr lang="en-GB" sz="2800" dirty="0" smtClean="0">
                <a:effectLst>
                  <a:outerShdw blurRad="38100" dist="38100" dir="2700000" algn="tl">
                    <a:srgbClr val="000000">
                      <a:alpha val="43137"/>
                    </a:srgbClr>
                  </a:outerShdw>
                </a:effectLst>
                <a:latin typeface="Bookman Old Style" panose="02050604050505020204" pitchFamily="18" charset="0"/>
              </a:rPr>
              <a:t>9. </a:t>
            </a:r>
            <a:r>
              <a:rPr lang="en-IN" sz="2800" dirty="0">
                <a:effectLst>
                  <a:outerShdw blurRad="38100" dist="38100" dir="2700000" algn="tl">
                    <a:srgbClr val="000000">
                      <a:alpha val="43137"/>
                    </a:srgbClr>
                  </a:outerShdw>
                </a:effectLst>
                <a:latin typeface="Bookman Old Style" panose="02050604050505020204" pitchFamily="18" charset="0"/>
              </a:rPr>
              <a:t>How does energy production per capita vary among the top 10 energy-producing nations</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4" name="Picture 3"/>
          <p:cNvPicPr/>
          <p:nvPr/>
        </p:nvPicPr>
        <p:blipFill>
          <a:blip r:embed="rId2"/>
          <a:stretch>
            <a:fillRect/>
          </a:stretch>
        </p:blipFill>
        <p:spPr>
          <a:xfrm>
            <a:off x="595888" y="1502814"/>
            <a:ext cx="4104299" cy="2633350"/>
          </a:xfrm>
          <a:prstGeom prst="rect">
            <a:avLst/>
          </a:prstGeom>
          <a:ln w="19050">
            <a:solidFill>
              <a:schemeClr val="bg1">
                <a:lumMod val="50000"/>
              </a:schemeClr>
            </a:solidFill>
          </a:ln>
        </p:spPr>
      </p:pic>
      <p:pic>
        <p:nvPicPr>
          <p:cNvPr id="5" name="Picture 4"/>
          <p:cNvPicPr/>
          <p:nvPr/>
        </p:nvPicPr>
        <p:blipFill>
          <a:blip r:embed="rId3"/>
          <a:stretch>
            <a:fillRect/>
          </a:stretch>
        </p:blipFill>
        <p:spPr>
          <a:xfrm>
            <a:off x="595888" y="4438657"/>
            <a:ext cx="4873420" cy="1991360"/>
          </a:xfrm>
          <a:prstGeom prst="rect">
            <a:avLst/>
          </a:prstGeom>
          <a:ln w="19050">
            <a:solidFill>
              <a:schemeClr val="bg1">
                <a:lumMod val="50000"/>
              </a:schemeClr>
            </a:solidFill>
          </a:ln>
        </p:spPr>
      </p:pic>
      <p:pic>
        <p:nvPicPr>
          <p:cNvPr id="6" name="Picture 5"/>
          <p:cNvPicPr/>
          <p:nvPr/>
        </p:nvPicPr>
        <p:blipFill>
          <a:blip r:embed="rId4"/>
          <a:stretch>
            <a:fillRect/>
          </a:stretch>
        </p:blipFill>
        <p:spPr>
          <a:xfrm>
            <a:off x="6593793" y="2007185"/>
            <a:ext cx="4751462" cy="3017741"/>
          </a:xfrm>
          <a:prstGeom prst="rect">
            <a:avLst/>
          </a:prstGeom>
          <a:ln w="19050">
            <a:solidFill>
              <a:schemeClr val="bg1">
                <a:lumMod val="50000"/>
              </a:schemeClr>
            </a:solidFill>
          </a:ln>
        </p:spPr>
      </p:pic>
    </p:spTree>
    <p:extLst>
      <p:ext uri="{BB962C8B-B14F-4D97-AF65-F5344CB8AC3E}">
        <p14:creationId xmlns:p14="http://schemas.microsoft.com/office/powerpoint/2010/main" val="2717167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717" y="3666391"/>
            <a:ext cx="10515600" cy="922891"/>
          </a:xfrm>
        </p:spPr>
        <p:txBody>
          <a:bodyPr>
            <a:normAutofit/>
          </a:bodyPr>
          <a:lstStyle/>
          <a:p>
            <a:r>
              <a:rPr lang="en-IN" sz="4000" dirty="0">
                <a:effectLst>
                  <a:outerShdw blurRad="38100" dist="38100" dir="2700000" algn="tl">
                    <a:srgbClr val="000000">
                      <a:alpha val="43137"/>
                    </a:srgbClr>
                  </a:outerShdw>
                </a:effectLst>
                <a:latin typeface="Bookman Old Style" panose="02050604050505020204" pitchFamily="18" charset="0"/>
              </a:rPr>
              <a:t>Global Comparisons</a:t>
            </a:r>
          </a:p>
        </p:txBody>
      </p:sp>
    </p:spTree>
    <p:extLst>
      <p:ext uri="{BB962C8B-B14F-4D97-AF65-F5344CB8AC3E}">
        <p14:creationId xmlns:p14="http://schemas.microsoft.com/office/powerpoint/2010/main" val="2554095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905" y="2982482"/>
            <a:ext cx="11861563" cy="1466124"/>
          </a:xfrm>
        </p:spPr>
        <p:txBody>
          <a:bodyPr>
            <a:normAutofit/>
          </a:bodyPr>
          <a:lstStyle/>
          <a:p>
            <a:r>
              <a:rPr lang="en-GB" sz="4000" dirty="0">
                <a:effectLst>
                  <a:outerShdw blurRad="38100" dist="38100" dir="2700000" algn="tl">
                    <a:srgbClr val="000000">
                      <a:alpha val="43137"/>
                    </a:srgbClr>
                  </a:outerShdw>
                </a:effectLst>
                <a:latin typeface="Bookman Old Style" panose="02050604050505020204" pitchFamily="18" charset="0"/>
              </a:rPr>
              <a:t>Energy Consumption, Production &amp; Emission Analysis - A Global Data Study</a:t>
            </a:r>
            <a:endParaRPr lang="en-US" sz="4000" dirty="0">
              <a:effectLst>
                <a:outerShdw blurRad="38100" dist="38100" dir="2700000" algn="tl">
                  <a:srgbClr val="000000">
                    <a:alpha val="43137"/>
                  </a:srgbClr>
                </a:outerShdw>
              </a:effectLst>
              <a:latin typeface="Bookman Old Style" panose="02050604050505020204" pitchFamily="18" charset="0"/>
            </a:endParaRPr>
          </a:p>
        </p:txBody>
      </p:sp>
      <p:sp>
        <p:nvSpPr>
          <p:cNvPr id="3" name="Subtitle 2"/>
          <p:cNvSpPr>
            <a:spLocks noGrp="1"/>
          </p:cNvSpPr>
          <p:nvPr>
            <p:ph type="subTitle" idx="1"/>
          </p:nvPr>
        </p:nvSpPr>
        <p:spPr>
          <a:xfrm>
            <a:off x="222905" y="5170431"/>
            <a:ext cx="10963540" cy="495432"/>
          </a:xfrm>
        </p:spPr>
        <p:txBody>
          <a:bodyPr>
            <a:normAutofit/>
          </a:bodyPr>
          <a:lstStyle/>
          <a:p>
            <a:r>
              <a:rPr lang="en-GB" sz="1600" dirty="0">
                <a:latin typeface="Bookman Old Style" panose="02050604050505020204" pitchFamily="18" charset="0"/>
              </a:rPr>
              <a:t>Understanding global energy patterns and their connection to economic power, population and emissions.</a:t>
            </a:r>
            <a:endParaRPr lang="en-US" sz="1600" dirty="0">
              <a:latin typeface="Bookman Old Style" panose="02050604050505020204" pitchFamily="18" charset="0"/>
            </a:endParaRPr>
          </a:p>
        </p:txBody>
      </p:sp>
      <p:pic>
        <p:nvPicPr>
          <p:cNvPr id="1026" name="Picture 2" descr="Understanding Green Energy, Its Sources, Types &amp; Importance"/>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9643142" y="175940"/>
            <a:ext cx="2228717" cy="12913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 Efficient Energy Tips for Manufacturing Facilities | BECIS"/>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flipH="1">
            <a:off x="5103193" y="427917"/>
            <a:ext cx="2100985" cy="1400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Layer>
                </a14:imgProps>
              </a:ext>
            </a:extLst>
          </a:blip>
          <a:stretch>
            <a:fillRect/>
          </a:stretch>
        </p:blipFill>
        <p:spPr>
          <a:xfrm>
            <a:off x="7502106" y="1646172"/>
            <a:ext cx="2943977" cy="1392152"/>
          </a:xfrm>
          <a:prstGeom prst="rect">
            <a:avLst/>
          </a:prstGeom>
        </p:spPr>
      </p:pic>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61" y="282010"/>
            <a:ext cx="11995446" cy="1008405"/>
          </a:xfrm>
        </p:spPr>
        <p:txBody>
          <a:bodyPr>
            <a:normAutofit/>
          </a:bodyPr>
          <a:lstStyle/>
          <a:p>
            <a:r>
              <a:rPr lang="en-GB" sz="2800" dirty="0">
                <a:effectLst>
                  <a:outerShdw blurRad="38100" dist="38100" dir="2700000" algn="tl">
                    <a:srgbClr val="000000">
                      <a:alpha val="43137"/>
                    </a:srgbClr>
                  </a:outerShdw>
                </a:effectLst>
                <a:latin typeface="Bookman Old Style" panose="02050604050505020204" pitchFamily="18" charset="0"/>
              </a:rPr>
              <a:t>10. Which are the top 10 most populated countries, and how do their total emissions compare</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6" name="Picture 5"/>
          <p:cNvPicPr/>
          <p:nvPr/>
        </p:nvPicPr>
        <p:blipFill>
          <a:blip r:embed="rId2"/>
          <a:stretch>
            <a:fillRect/>
          </a:stretch>
        </p:blipFill>
        <p:spPr>
          <a:xfrm>
            <a:off x="7270885" y="1821251"/>
            <a:ext cx="4240299" cy="2964394"/>
          </a:xfrm>
          <a:prstGeom prst="rect">
            <a:avLst/>
          </a:prstGeom>
          <a:ln w="19050">
            <a:solidFill>
              <a:schemeClr val="bg1">
                <a:lumMod val="50000"/>
              </a:schemeClr>
            </a:solidFill>
          </a:ln>
        </p:spPr>
      </p:pic>
      <p:pic>
        <p:nvPicPr>
          <p:cNvPr id="7" name="Picture 6"/>
          <p:cNvPicPr/>
          <p:nvPr/>
        </p:nvPicPr>
        <p:blipFill>
          <a:blip r:embed="rId3"/>
          <a:stretch>
            <a:fillRect/>
          </a:stretch>
        </p:blipFill>
        <p:spPr>
          <a:xfrm>
            <a:off x="609599" y="2468180"/>
            <a:ext cx="6509047" cy="1693622"/>
          </a:xfrm>
          <a:prstGeom prst="rect">
            <a:avLst/>
          </a:prstGeom>
          <a:ln w="19050">
            <a:solidFill>
              <a:schemeClr val="bg1">
                <a:lumMod val="50000"/>
              </a:schemeClr>
            </a:solidFill>
          </a:ln>
        </p:spPr>
      </p:pic>
    </p:spTree>
    <p:extLst>
      <p:ext uri="{BB962C8B-B14F-4D97-AF65-F5344CB8AC3E}">
        <p14:creationId xmlns:p14="http://schemas.microsoft.com/office/powerpoint/2010/main" val="1080610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4920"/>
            <a:ext cx="12192000" cy="991312"/>
          </a:xfrm>
        </p:spPr>
        <p:txBody>
          <a:bodyPr>
            <a:normAutofit/>
          </a:bodyPr>
          <a:lstStyle/>
          <a:p>
            <a:r>
              <a:rPr lang="en-GB" sz="2800" dirty="0">
                <a:effectLst>
                  <a:outerShdw blurRad="38100" dist="38100" dir="2700000" algn="tl">
                    <a:srgbClr val="000000">
                      <a:alpha val="43137"/>
                    </a:srgbClr>
                  </a:outerShdw>
                </a:effectLst>
                <a:latin typeface="Bookman Old Style" panose="02050604050505020204" pitchFamily="18" charset="0"/>
              </a:rPr>
              <a:t>11. Which 10 countries have the highest energy consumption relative to their GDP</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3" name="Picture 2"/>
          <p:cNvPicPr/>
          <p:nvPr/>
        </p:nvPicPr>
        <p:blipFill>
          <a:blip r:embed="rId2"/>
          <a:stretch>
            <a:fillRect/>
          </a:stretch>
        </p:blipFill>
        <p:spPr>
          <a:xfrm>
            <a:off x="609599" y="1812427"/>
            <a:ext cx="5910841" cy="3229592"/>
          </a:xfrm>
          <a:prstGeom prst="rect">
            <a:avLst/>
          </a:prstGeom>
          <a:ln w="19050">
            <a:solidFill>
              <a:schemeClr val="bg1">
                <a:lumMod val="50000"/>
              </a:schemeClr>
            </a:solidFill>
          </a:ln>
        </p:spPr>
      </p:pic>
      <p:pic>
        <p:nvPicPr>
          <p:cNvPr id="4" name="Picture 3"/>
          <p:cNvPicPr>
            <a:picLocks noChangeAspect="1"/>
          </p:cNvPicPr>
          <p:nvPr/>
        </p:nvPicPr>
        <p:blipFill>
          <a:blip r:embed="rId3"/>
          <a:stretch>
            <a:fillRect/>
          </a:stretch>
        </p:blipFill>
        <p:spPr>
          <a:xfrm>
            <a:off x="7063588" y="1812427"/>
            <a:ext cx="4423400" cy="3383416"/>
          </a:xfrm>
          <a:prstGeom prst="rect">
            <a:avLst/>
          </a:prstGeom>
          <a:ln w="19050">
            <a:solidFill>
              <a:schemeClr val="bg1">
                <a:lumMod val="50000"/>
              </a:schemeClr>
            </a:solidFill>
          </a:ln>
        </p:spPr>
      </p:pic>
    </p:spTree>
    <p:extLst>
      <p:ext uri="{BB962C8B-B14F-4D97-AF65-F5344CB8AC3E}">
        <p14:creationId xmlns:p14="http://schemas.microsoft.com/office/powerpoint/2010/main" val="2045122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algn="ctr"/>
            <a:r>
              <a:rPr lang="en-GB" sz="4000" dirty="0" smtClean="0">
                <a:effectLst>
                  <a:outerShdw blurRad="38100" dist="38100" dir="2700000" algn="tl">
                    <a:srgbClr val="000000">
                      <a:alpha val="43137"/>
                    </a:srgbClr>
                  </a:outerShdw>
                </a:effectLst>
                <a:latin typeface="Bookman Old Style" panose="02050604050505020204" pitchFamily="18" charset="0"/>
              </a:rPr>
              <a:t>THANK YOU</a:t>
            </a:r>
            <a:endParaRPr lang="en-IN" sz="4000" dirty="0">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1191918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4561"/>
            <a:ext cx="10744200" cy="843876"/>
          </a:xfrm>
        </p:spPr>
        <p:txBody>
          <a:bodyPr/>
          <a:lstStyle/>
          <a:p>
            <a:r>
              <a:rPr lang="en-GB" dirty="0" smtClean="0">
                <a:effectLst>
                  <a:outerShdw blurRad="38100" dist="38100" dir="2700000" algn="tl">
                    <a:srgbClr val="000000">
                      <a:alpha val="43137"/>
                    </a:srgbClr>
                  </a:outerShdw>
                </a:effectLst>
                <a:latin typeface="Bookman Old Style" panose="02050604050505020204" pitchFamily="18" charset="0"/>
              </a:rPr>
              <a:t>Introduction</a:t>
            </a:r>
            <a:endParaRPr lang="en-IN" dirty="0">
              <a:effectLst>
                <a:outerShdw blurRad="38100" dist="38100" dir="2700000" algn="tl">
                  <a:srgbClr val="000000">
                    <a:alpha val="43137"/>
                  </a:srgbClr>
                </a:outerShdw>
              </a:effectLst>
              <a:latin typeface="Bookman Old Style" panose="02050604050505020204" pitchFamily="18" charset="0"/>
            </a:endParaRPr>
          </a:p>
        </p:txBody>
      </p:sp>
      <p:sp>
        <p:nvSpPr>
          <p:cNvPr id="4" name="TextBox 3"/>
          <p:cNvSpPr txBox="1"/>
          <p:nvPr/>
        </p:nvSpPr>
        <p:spPr>
          <a:xfrm>
            <a:off x="507050" y="1743343"/>
            <a:ext cx="6697055" cy="4524315"/>
          </a:xfrm>
          <a:prstGeom prst="rect">
            <a:avLst/>
          </a:prstGeom>
          <a:noFill/>
        </p:spPr>
        <p:txBody>
          <a:bodyPr wrap="square" rtlCol="0">
            <a:spAutoFit/>
          </a:bodyPr>
          <a:lstStyle/>
          <a:p>
            <a:pPr marL="400050" indent="-400050" algn="just">
              <a:buFont typeface="+mj-lt"/>
              <a:buAutoNum type="romanUcPeriod"/>
            </a:pPr>
            <a:r>
              <a:rPr lang="en-GB" dirty="0">
                <a:latin typeface="Times New Roman" panose="02020603050405020304" pitchFamily="18" charset="0"/>
                <a:cs typeface="Times New Roman" panose="02020603050405020304" pitchFamily="18" charset="0"/>
              </a:rPr>
              <a:t>The Global Energy and Environment domain requires effective analysis of energy production, consumption, population, GDP, and emissions across </a:t>
            </a:r>
            <a:r>
              <a:rPr lang="en-GB" dirty="0" smtClean="0">
                <a:latin typeface="Times New Roman" panose="02020603050405020304" pitchFamily="18" charset="0"/>
                <a:cs typeface="Times New Roman" panose="02020603050405020304" pitchFamily="18" charset="0"/>
              </a:rPr>
              <a:t>countries.</a:t>
            </a:r>
          </a:p>
          <a:p>
            <a:pPr marL="400050" indent="-400050" algn="just">
              <a:buFont typeface="+mj-lt"/>
              <a:buAutoNum type="romanUcPeriod"/>
            </a:pPr>
            <a:r>
              <a:rPr lang="en-GB" dirty="0" smtClean="0">
                <a:latin typeface="Times New Roman" panose="02020603050405020304" pitchFamily="18" charset="0"/>
                <a:cs typeface="Times New Roman" panose="02020603050405020304" pitchFamily="18" charset="0"/>
              </a:rPr>
              <a:t>Accurate </a:t>
            </a:r>
            <a:r>
              <a:rPr lang="en-GB" dirty="0">
                <a:latin typeface="Times New Roman" panose="02020603050405020304" pitchFamily="18" charset="0"/>
                <a:cs typeface="Times New Roman" panose="02020603050405020304" pitchFamily="18" charset="0"/>
              </a:rPr>
              <a:t>data assessment helps identify high-consumption regions, measure emission levels, evaluate economic growth, and track sustainability </a:t>
            </a:r>
            <a:r>
              <a:rPr lang="en-GB" dirty="0" smtClean="0">
                <a:latin typeface="Times New Roman" panose="02020603050405020304" pitchFamily="18" charset="0"/>
                <a:cs typeface="Times New Roman" panose="02020603050405020304" pitchFamily="18" charset="0"/>
              </a:rPr>
              <a:t>progress.</a:t>
            </a:r>
          </a:p>
          <a:p>
            <a:pPr marL="400050" indent="-400050" algn="just">
              <a:buFont typeface="+mj-lt"/>
              <a:buAutoNum type="romanUcPeriod"/>
            </a:pPr>
            <a:r>
              <a:rPr lang="en-GB" dirty="0" smtClean="0">
                <a:latin typeface="Times New Roman" panose="02020603050405020304" pitchFamily="18" charset="0"/>
                <a:cs typeface="Times New Roman" panose="02020603050405020304" pitchFamily="18" charset="0"/>
              </a:rPr>
              <a:t>This </a:t>
            </a:r>
            <a:r>
              <a:rPr lang="en-GB" dirty="0">
                <a:latin typeface="Times New Roman" panose="02020603050405020304" pitchFamily="18" charset="0"/>
                <a:cs typeface="Times New Roman" panose="02020603050405020304" pitchFamily="18" charset="0"/>
              </a:rPr>
              <a:t>project simulates a multi-country energy database with interconnected tables such as country, consumption, production, </a:t>
            </a:r>
            <a:r>
              <a:rPr lang="en-GB" dirty="0" err="1">
                <a:latin typeface="Times New Roman" panose="02020603050405020304" pitchFamily="18" charset="0"/>
                <a:cs typeface="Times New Roman" panose="02020603050405020304" pitchFamily="18" charset="0"/>
              </a:rPr>
              <a:t>gdp</a:t>
            </a:r>
            <a:r>
              <a:rPr lang="en-GB" dirty="0">
                <a:latin typeface="Times New Roman" panose="02020603050405020304" pitchFamily="18" charset="0"/>
                <a:cs typeface="Times New Roman" panose="02020603050405020304" pitchFamily="18" charset="0"/>
              </a:rPr>
              <a:t>, population, and </a:t>
            </a:r>
            <a:r>
              <a:rPr lang="en-GB" dirty="0" smtClean="0">
                <a:latin typeface="Times New Roman" panose="02020603050405020304" pitchFamily="18" charset="0"/>
                <a:cs typeface="Times New Roman" panose="02020603050405020304" pitchFamily="18" charset="0"/>
              </a:rPr>
              <a:t>emissions.</a:t>
            </a:r>
          </a:p>
          <a:p>
            <a:pPr marL="400050" indent="-400050" algn="just">
              <a:buFont typeface="+mj-lt"/>
              <a:buAutoNum type="romanUcPeriod"/>
            </a:pPr>
            <a:r>
              <a:rPr lang="en-GB" dirty="0" smtClean="0">
                <a:latin typeface="Times New Roman" panose="02020603050405020304" pitchFamily="18" charset="0"/>
                <a:cs typeface="Times New Roman" panose="02020603050405020304" pitchFamily="18" charset="0"/>
              </a:rPr>
              <a:t>It </a:t>
            </a:r>
            <a:r>
              <a:rPr lang="en-GB" dirty="0">
                <a:latin typeface="Times New Roman" panose="02020603050405020304" pitchFamily="18" charset="0"/>
                <a:cs typeface="Times New Roman" panose="02020603050405020304" pitchFamily="18" charset="0"/>
              </a:rPr>
              <a:t>provides hands-on experience in understanding data relationships, temporal trends, and cross-country </a:t>
            </a:r>
            <a:r>
              <a:rPr lang="en-GB" dirty="0" smtClean="0">
                <a:latin typeface="Times New Roman" panose="02020603050405020304" pitchFamily="18" charset="0"/>
                <a:cs typeface="Times New Roman" panose="02020603050405020304" pitchFamily="18" charset="0"/>
              </a:rPr>
              <a:t>comparisons.</a:t>
            </a:r>
          </a:p>
          <a:p>
            <a:pPr marL="400050" indent="-400050" algn="just">
              <a:buFont typeface="+mj-lt"/>
              <a:buAutoNum type="romanUcPeriod"/>
            </a:pPr>
            <a:r>
              <a:rPr lang="en-GB" dirty="0" smtClean="0">
                <a:latin typeface="Times New Roman" panose="02020603050405020304" pitchFamily="18" charset="0"/>
                <a:cs typeface="Times New Roman" panose="02020603050405020304" pitchFamily="18" charset="0"/>
              </a:rPr>
              <a:t>Students </a:t>
            </a:r>
            <a:r>
              <a:rPr lang="en-GB" dirty="0">
                <a:latin typeface="Times New Roman" panose="02020603050405020304" pitchFamily="18" charset="0"/>
                <a:cs typeface="Times New Roman" panose="02020603050405020304" pitchFamily="18" charset="0"/>
              </a:rPr>
              <a:t>will use SQL queries to extract insights, detect patterns, and study correlations between energy usage and economic </a:t>
            </a:r>
            <a:r>
              <a:rPr lang="en-GB" dirty="0" smtClean="0">
                <a:latin typeface="Times New Roman" panose="02020603050405020304" pitchFamily="18" charset="0"/>
                <a:cs typeface="Times New Roman" panose="02020603050405020304" pitchFamily="18" charset="0"/>
              </a:rPr>
              <a:t>indicators.</a:t>
            </a:r>
          </a:p>
          <a:p>
            <a:pPr marL="400050" indent="-400050" algn="just">
              <a:buFont typeface="+mj-lt"/>
              <a:buAutoNum type="romanUcPeriod"/>
            </a:pPr>
            <a:r>
              <a:rPr lang="en-GB" dirty="0" smtClean="0">
                <a:latin typeface="Times New Roman" panose="02020603050405020304" pitchFamily="18" charset="0"/>
                <a:cs typeface="Times New Roman" panose="02020603050405020304" pitchFamily="18" charset="0"/>
              </a:rPr>
              <a:t>The </a:t>
            </a:r>
            <a:r>
              <a:rPr lang="en-GB" dirty="0">
                <a:latin typeface="Times New Roman" panose="02020603050405020304" pitchFamily="18" charset="0"/>
                <a:cs typeface="Times New Roman" panose="02020603050405020304" pitchFamily="18" charset="0"/>
              </a:rPr>
              <a:t>goal is to strengthen data-driven decision-making for climate action, sustainable energy policies, and economic planning.</a:t>
            </a:r>
            <a:endParaRPr lang="en-IN" dirty="0">
              <a:latin typeface="Times New Roman" panose="02020603050405020304" pitchFamily="18" charset="0"/>
              <a:cs typeface="Times New Roman" panose="02020603050405020304" pitchFamily="18" charset="0"/>
            </a:endParaRPr>
          </a:p>
        </p:txBody>
      </p:sp>
      <p:pic>
        <p:nvPicPr>
          <p:cNvPr id="2052" name="Picture 4" descr="132+ Thousand Content Analysis Royalty-Free Images, Stock Photos &amp; Picture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619" y="1507830"/>
            <a:ext cx="3160731" cy="16541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base - Overview, Roles and Components, DBMS"/>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7547686" y="3441339"/>
            <a:ext cx="2256886" cy="1549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10304270" y="4538796"/>
            <a:ext cx="1402256" cy="1445535"/>
          </a:xfrm>
          <a:prstGeom prst="rect">
            <a:avLst/>
          </a:prstGeom>
        </p:spPr>
      </p:pic>
    </p:spTree>
    <p:extLst>
      <p:ext uri="{BB962C8B-B14F-4D97-AF65-F5344CB8AC3E}">
        <p14:creationId xmlns:p14="http://schemas.microsoft.com/office/powerpoint/2010/main" val="3579559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8385"/>
            <a:ext cx="6645779" cy="690052"/>
          </a:xfrm>
        </p:spPr>
        <p:txBody>
          <a:bodyPr/>
          <a:lstStyle/>
          <a:p>
            <a:r>
              <a:rPr lang="en-IN" dirty="0">
                <a:effectLst>
                  <a:outerShdw blurRad="38100" dist="38100" dir="2700000" algn="tl">
                    <a:srgbClr val="000000">
                      <a:alpha val="43137"/>
                    </a:srgbClr>
                  </a:outerShdw>
                </a:effectLst>
                <a:latin typeface="Bookman Old Style" panose="02050604050505020204" pitchFamily="18" charset="0"/>
              </a:rPr>
              <a:t>Database Tables Overview</a:t>
            </a:r>
          </a:p>
        </p:txBody>
      </p:sp>
      <p:sp>
        <p:nvSpPr>
          <p:cNvPr id="5" name="Rectangle 4"/>
          <p:cNvSpPr/>
          <p:nvPr/>
        </p:nvSpPr>
        <p:spPr>
          <a:xfrm>
            <a:off x="609600" y="1593229"/>
            <a:ext cx="10875948" cy="369332"/>
          </a:xfrm>
          <a:prstGeom prst="rect">
            <a:avLst/>
          </a:prstGeom>
        </p:spPr>
        <p:txBody>
          <a:bodyPr wrap="square">
            <a:spAutoFit/>
          </a:bodyPr>
          <a:lstStyle/>
          <a:p>
            <a:r>
              <a:rPr lang="en-IN" b="1" dirty="0">
                <a:solidFill>
                  <a:srgbClr val="1D8618"/>
                </a:solidFill>
                <a:latin typeface="Times New Roman" panose="02020603050405020304" pitchFamily="18" charset="0"/>
                <a:cs typeface="Times New Roman" panose="02020603050405020304" pitchFamily="18" charset="0"/>
              </a:rPr>
              <a:t>EnergyConsumptionDB </a:t>
            </a:r>
            <a:r>
              <a:rPr lang="en-IN" dirty="0">
                <a:latin typeface="Times New Roman" panose="02020603050405020304" pitchFamily="18" charset="0"/>
                <a:cs typeface="Times New Roman" panose="02020603050405020304" pitchFamily="18" charset="0"/>
              </a:rPr>
              <a:t>- the central database that holds all energy and economic data tables used in this project</a:t>
            </a:r>
            <a:r>
              <a:rPr lang="en-IN" dirty="0" smtClean="0">
                <a:latin typeface="Times New Roman" panose="02020603050405020304" pitchFamily="18" charset="0"/>
                <a:cs typeface="Times New Roman" panose="02020603050405020304" pitchFamily="18" charset="0"/>
              </a:rPr>
              <a:t>.</a:t>
            </a:r>
          </a:p>
        </p:txBody>
      </p:sp>
      <p:pic>
        <p:nvPicPr>
          <p:cNvPr id="6" name="Picture 5"/>
          <p:cNvPicPr/>
          <p:nvPr/>
        </p:nvPicPr>
        <p:blipFill>
          <a:blip r:embed="rId2"/>
          <a:stretch>
            <a:fillRect/>
          </a:stretch>
        </p:blipFill>
        <p:spPr>
          <a:xfrm>
            <a:off x="259768" y="2798100"/>
            <a:ext cx="3095625" cy="647700"/>
          </a:xfrm>
          <a:prstGeom prst="rect">
            <a:avLst/>
          </a:prstGeom>
          <a:ln w="19050">
            <a:solidFill>
              <a:schemeClr val="bg1">
                <a:lumMod val="50000"/>
              </a:schemeClr>
            </a:solidFill>
          </a:ln>
        </p:spPr>
      </p:pic>
      <p:sp>
        <p:nvSpPr>
          <p:cNvPr id="7" name="TextBox 6"/>
          <p:cNvSpPr txBox="1"/>
          <p:nvPr/>
        </p:nvSpPr>
        <p:spPr>
          <a:xfrm>
            <a:off x="1000148" y="2191091"/>
            <a:ext cx="1614866" cy="369332"/>
          </a:xfrm>
          <a:prstGeom prst="rect">
            <a:avLst/>
          </a:prstGeom>
          <a:noFill/>
        </p:spPr>
        <p:txBody>
          <a:bodyPr wrap="non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Country Table</a:t>
            </a:r>
            <a:endParaRPr lang="en-IN" b="1" dirty="0">
              <a:solidFill>
                <a:srgbClr val="D24726"/>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949683" y="2177367"/>
            <a:ext cx="2115003" cy="369332"/>
          </a:xfrm>
          <a:prstGeom prst="rect">
            <a:avLst/>
          </a:prstGeom>
          <a:noFill/>
        </p:spPr>
        <p:txBody>
          <a:bodyPr wrap="non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Consumption Table</a:t>
            </a:r>
            <a:endParaRPr lang="en-IN" b="1" dirty="0">
              <a:solidFill>
                <a:srgbClr val="D24726"/>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9192421" y="2191091"/>
            <a:ext cx="1985478" cy="369332"/>
          </a:xfrm>
          <a:prstGeom prst="rect">
            <a:avLst/>
          </a:prstGeom>
          <a:noFill/>
        </p:spPr>
        <p:txBody>
          <a:bodyPr wrap="squar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Production Table</a:t>
            </a:r>
            <a:endParaRPr lang="en-IN" b="1" dirty="0">
              <a:solidFill>
                <a:srgbClr val="D24726"/>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365288" y="4281339"/>
            <a:ext cx="1678986" cy="369332"/>
          </a:xfrm>
          <a:prstGeom prst="rect">
            <a:avLst/>
          </a:prstGeom>
          <a:noFill/>
        </p:spPr>
        <p:txBody>
          <a:bodyPr wrap="non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Emission Table</a:t>
            </a:r>
            <a:endParaRPr lang="en-IN" b="1" dirty="0">
              <a:solidFill>
                <a:srgbClr val="D24726"/>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5748016" y="4281339"/>
            <a:ext cx="1255857" cy="369332"/>
          </a:xfrm>
          <a:prstGeom prst="rect">
            <a:avLst/>
          </a:prstGeom>
          <a:noFill/>
        </p:spPr>
        <p:txBody>
          <a:bodyPr wrap="non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GDP Table</a:t>
            </a:r>
            <a:endParaRPr lang="en-IN" b="1" dirty="0">
              <a:solidFill>
                <a:srgbClr val="D24726"/>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9255898" y="4279798"/>
            <a:ext cx="1858522" cy="369332"/>
          </a:xfrm>
          <a:prstGeom prst="rect">
            <a:avLst/>
          </a:prstGeom>
          <a:noFill/>
        </p:spPr>
        <p:txBody>
          <a:bodyPr wrap="none" rtlCol="0">
            <a:spAutoFit/>
          </a:bodyPr>
          <a:lstStyle/>
          <a:p>
            <a:r>
              <a:rPr lang="en-GB" b="1" dirty="0" smtClean="0">
                <a:solidFill>
                  <a:srgbClr val="D24726"/>
                </a:solidFill>
                <a:latin typeface="Times New Roman" panose="02020603050405020304" pitchFamily="18" charset="0"/>
                <a:cs typeface="Times New Roman" panose="02020603050405020304" pitchFamily="18" charset="0"/>
              </a:rPr>
              <a:t>Population Table</a:t>
            </a:r>
            <a:endParaRPr lang="en-IN" b="1" dirty="0">
              <a:solidFill>
                <a:srgbClr val="D24726"/>
              </a:solidFill>
              <a:latin typeface="Times New Roman" panose="02020603050405020304" pitchFamily="18" charset="0"/>
              <a:cs typeface="Times New Roman" panose="02020603050405020304" pitchFamily="18" charset="0"/>
            </a:endParaRPr>
          </a:p>
        </p:txBody>
      </p:sp>
      <p:pic>
        <p:nvPicPr>
          <p:cNvPr id="20" name="Picture 19"/>
          <p:cNvPicPr/>
          <p:nvPr/>
        </p:nvPicPr>
        <p:blipFill>
          <a:blip r:embed="rId3"/>
          <a:stretch>
            <a:fillRect/>
          </a:stretch>
        </p:blipFill>
        <p:spPr>
          <a:xfrm>
            <a:off x="4809083" y="4911189"/>
            <a:ext cx="3133725" cy="847725"/>
          </a:xfrm>
          <a:prstGeom prst="rect">
            <a:avLst/>
          </a:prstGeom>
          <a:ln w="19050">
            <a:solidFill>
              <a:schemeClr val="bg1">
                <a:lumMod val="50000"/>
              </a:schemeClr>
            </a:solidFill>
          </a:ln>
        </p:spPr>
      </p:pic>
      <p:pic>
        <p:nvPicPr>
          <p:cNvPr id="21" name="Picture 20"/>
          <p:cNvPicPr/>
          <p:nvPr/>
        </p:nvPicPr>
        <p:blipFill>
          <a:blip r:embed="rId4"/>
          <a:stretch>
            <a:fillRect/>
          </a:stretch>
        </p:blipFill>
        <p:spPr>
          <a:xfrm>
            <a:off x="8599247" y="4852795"/>
            <a:ext cx="3171825" cy="828675"/>
          </a:xfrm>
          <a:prstGeom prst="rect">
            <a:avLst/>
          </a:prstGeom>
          <a:ln w="19050">
            <a:solidFill>
              <a:schemeClr val="bg1">
                <a:lumMod val="50000"/>
              </a:schemeClr>
            </a:solidFill>
          </a:ln>
        </p:spPr>
      </p:pic>
      <p:pic>
        <p:nvPicPr>
          <p:cNvPr id="22" name="Picture 21"/>
          <p:cNvPicPr>
            <a:picLocks noChangeAspect="1"/>
          </p:cNvPicPr>
          <p:nvPr/>
        </p:nvPicPr>
        <p:blipFill>
          <a:blip r:embed="rId5"/>
          <a:stretch>
            <a:fillRect/>
          </a:stretch>
        </p:blipFill>
        <p:spPr>
          <a:xfrm>
            <a:off x="4297448" y="2807217"/>
            <a:ext cx="3419475" cy="1295430"/>
          </a:xfrm>
          <a:prstGeom prst="rect">
            <a:avLst/>
          </a:prstGeom>
          <a:ln w="19050">
            <a:solidFill>
              <a:schemeClr val="bg1">
                <a:lumMod val="50000"/>
              </a:schemeClr>
            </a:solidFill>
          </a:ln>
        </p:spPr>
      </p:pic>
      <p:pic>
        <p:nvPicPr>
          <p:cNvPr id="23" name="Picture 22"/>
          <p:cNvPicPr>
            <a:picLocks noChangeAspect="1"/>
          </p:cNvPicPr>
          <p:nvPr/>
        </p:nvPicPr>
        <p:blipFill>
          <a:blip r:embed="rId6"/>
          <a:stretch>
            <a:fillRect/>
          </a:stretch>
        </p:blipFill>
        <p:spPr>
          <a:xfrm>
            <a:off x="8513521" y="2788953"/>
            <a:ext cx="3343275" cy="1313694"/>
          </a:xfrm>
          <a:prstGeom prst="rect">
            <a:avLst/>
          </a:prstGeom>
          <a:ln w="19050">
            <a:solidFill>
              <a:schemeClr val="bg1">
                <a:lumMod val="50000"/>
              </a:schemeClr>
            </a:solidFill>
          </a:ln>
        </p:spPr>
      </p:pic>
      <p:pic>
        <p:nvPicPr>
          <p:cNvPr id="24" name="Picture 23"/>
          <p:cNvPicPr>
            <a:picLocks noChangeAspect="1"/>
          </p:cNvPicPr>
          <p:nvPr/>
        </p:nvPicPr>
        <p:blipFill>
          <a:blip r:embed="rId7"/>
          <a:stretch>
            <a:fillRect/>
          </a:stretch>
        </p:blipFill>
        <p:spPr>
          <a:xfrm>
            <a:off x="259768" y="4916561"/>
            <a:ext cx="3905250" cy="1304925"/>
          </a:xfrm>
          <a:prstGeom prst="rect">
            <a:avLst/>
          </a:prstGeom>
          <a:ln w="19050">
            <a:solidFill>
              <a:schemeClr val="bg1">
                <a:lumMod val="50000"/>
              </a:schemeClr>
            </a:solidFill>
          </a:ln>
        </p:spPr>
      </p:pic>
    </p:spTree>
    <p:extLst>
      <p:ext uri="{BB962C8B-B14F-4D97-AF65-F5344CB8AC3E}">
        <p14:creationId xmlns:p14="http://schemas.microsoft.com/office/powerpoint/2010/main" val="4060161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21293"/>
            <a:ext cx="10405929" cy="707144"/>
          </a:xfrm>
        </p:spPr>
        <p:txBody>
          <a:bodyPr>
            <a:normAutofit/>
          </a:bodyPr>
          <a:lstStyle/>
          <a:p>
            <a:r>
              <a:rPr lang="en-IN" dirty="0" smtClean="0">
                <a:effectLst>
                  <a:outerShdw blurRad="38100" dist="38100" dir="2700000" algn="tl">
                    <a:srgbClr val="000000">
                      <a:alpha val="43137"/>
                    </a:srgbClr>
                  </a:outerShdw>
                </a:effectLst>
                <a:latin typeface="Bookman Old Style" panose="02050604050505020204" pitchFamily="18" charset="0"/>
              </a:rPr>
              <a:t>ER </a:t>
            </a:r>
            <a:r>
              <a:rPr lang="en-IN" dirty="0">
                <a:effectLst>
                  <a:outerShdw blurRad="38100" dist="38100" dir="2700000" algn="tl">
                    <a:srgbClr val="000000">
                      <a:alpha val="43137"/>
                    </a:srgbClr>
                  </a:outerShdw>
                </a:effectLst>
                <a:latin typeface="Bookman Old Style" panose="02050604050505020204" pitchFamily="18" charset="0"/>
              </a:rPr>
              <a:t>Diagram - Energy Consumption Database</a:t>
            </a:r>
          </a:p>
        </p:txBody>
      </p:sp>
      <p:sp>
        <p:nvSpPr>
          <p:cNvPr id="3" name="TextBox 2"/>
          <p:cNvSpPr txBox="1"/>
          <p:nvPr/>
        </p:nvSpPr>
        <p:spPr>
          <a:xfrm>
            <a:off x="609600" y="1421796"/>
            <a:ext cx="10918677" cy="923330"/>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The </a:t>
            </a:r>
            <a:r>
              <a:rPr lang="en-GB" dirty="0" smtClean="0">
                <a:solidFill>
                  <a:schemeClr val="accent5">
                    <a:lumMod val="50000"/>
                  </a:schemeClr>
                </a:solidFill>
                <a:latin typeface="Times New Roman" panose="02020603050405020304" pitchFamily="18" charset="0"/>
                <a:cs typeface="Times New Roman" panose="02020603050405020304" pitchFamily="18" charset="0"/>
              </a:rPr>
              <a:t>ER Diagram </a:t>
            </a:r>
            <a:r>
              <a:rPr lang="en-GB" dirty="0">
                <a:latin typeface="Times New Roman" panose="02020603050405020304" pitchFamily="18" charset="0"/>
                <a:cs typeface="Times New Roman" panose="02020603050405020304" pitchFamily="18" charset="0"/>
              </a:rPr>
              <a:t>represents the relational structure of the </a:t>
            </a:r>
            <a:r>
              <a:rPr lang="en-GB" dirty="0">
                <a:solidFill>
                  <a:srgbClr val="1D8618"/>
                </a:solidFill>
                <a:latin typeface="Times New Roman" panose="02020603050405020304" pitchFamily="18" charset="0"/>
                <a:cs typeface="Times New Roman" panose="02020603050405020304" pitchFamily="18" charset="0"/>
              </a:rPr>
              <a:t>EnergyConsumptionDB</a:t>
            </a:r>
            <a:r>
              <a:rPr lang="en-GB" dirty="0">
                <a:latin typeface="Times New Roman" panose="02020603050405020304" pitchFamily="18" charset="0"/>
                <a:cs typeface="Times New Roman" panose="02020603050405020304" pitchFamily="18" charset="0"/>
              </a:rPr>
              <a:t>, where the </a:t>
            </a:r>
            <a:r>
              <a:rPr lang="en-GB" i="1" dirty="0">
                <a:solidFill>
                  <a:srgbClr val="B80000"/>
                </a:solidFill>
                <a:latin typeface="Times New Roman" panose="02020603050405020304" pitchFamily="18" charset="0"/>
                <a:cs typeface="Times New Roman" panose="02020603050405020304" pitchFamily="18" charset="0"/>
              </a:rPr>
              <a:t>Country</a:t>
            </a:r>
            <a:r>
              <a:rPr lang="en-GB" dirty="0">
                <a:solidFill>
                  <a:srgbClr val="B8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table acts as the central dimension and connects to all other </a:t>
            </a:r>
            <a:r>
              <a:rPr lang="en-GB" dirty="0" smtClean="0">
                <a:latin typeface="Times New Roman" panose="02020603050405020304" pitchFamily="18" charset="0"/>
                <a:cs typeface="Times New Roman" panose="02020603050405020304" pitchFamily="18" charset="0"/>
              </a:rPr>
              <a:t>data tables </a:t>
            </a:r>
            <a:r>
              <a:rPr lang="en-GB" dirty="0">
                <a:latin typeface="Times New Roman" panose="02020603050405020304" pitchFamily="18" charset="0"/>
                <a:cs typeface="Times New Roman" panose="02020603050405020304" pitchFamily="18" charset="0"/>
              </a:rPr>
              <a:t>through foreign-key </a:t>
            </a:r>
            <a:r>
              <a:rPr lang="en-GB" dirty="0" smtClean="0">
                <a:latin typeface="Times New Roman" panose="02020603050405020304" pitchFamily="18" charset="0"/>
                <a:cs typeface="Times New Roman" panose="02020603050405020304" pitchFamily="18" charset="0"/>
              </a:rPr>
              <a:t>relationships, </a:t>
            </a:r>
            <a:r>
              <a:rPr lang="en-GB" dirty="0">
                <a:latin typeface="Times New Roman" panose="02020603050405020304" pitchFamily="18" charset="0"/>
                <a:cs typeface="Times New Roman" panose="02020603050405020304" pitchFamily="18" charset="0"/>
              </a:rPr>
              <a:t>forming a one-to-many relational schema for global energy analysis</a:t>
            </a:r>
            <a:r>
              <a:rPr lang="en-GB"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600" y="2345126"/>
            <a:ext cx="5376135" cy="4335340"/>
          </a:xfrm>
          <a:prstGeom prst="rect">
            <a:avLst/>
          </a:prstGeom>
        </p:spPr>
      </p:pic>
    </p:spTree>
    <p:extLst>
      <p:ext uri="{BB962C8B-B14F-4D97-AF65-F5344CB8AC3E}">
        <p14:creationId xmlns:p14="http://schemas.microsoft.com/office/powerpoint/2010/main" val="3509822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effectLst>
                  <a:outerShdw blurRad="38100" dist="38100" dir="2700000" algn="tl">
                    <a:srgbClr val="000000">
                      <a:alpha val="43137"/>
                    </a:srgbClr>
                  </a:outerShdw>
                </a:effectLst>
                <a:latin typeface="Bookman Old Style" panose="02050604050505020204" pitchFamily="18" charset="0"/>
              </a:rPr>
              <a:t>Problem Statement</a:t>
            </a:r>
            <a:endParaRPr lang="en-IN" dirty="0">
              <a:effectLst>
                <a:outerShdw blurRad="38100" dist="38100" dir="2700000" algn="tl">
                  <a:srgbClr val="000000">
                    <a:alpha val="43137"/>
                  </a:srgbClr>
                </a:outerShdw>
              </a:effectLst>
              <a:latin typeface="Bookman Old Style" panose="02050604050505020204" pitchFamily="18" charset="0"/>
            </a:endParaRPr>
          </a:p>
        </p:txBody>
      </p:sp>
      <p:sp>
        <p:nvSpPr>
          <p:cNvPr id="3" name="TextBox 2"/>
          <p:cNvSpPr txBox="1"/>
          <p:nvPr/>
        </p:nvSpPr>
        <p:spPr>
          <a:xfrm>
            <a:off x="609600" y="2017630"/>
            <a:ext cx="6309946" cy="3970318"/>
          </a:xfrm>
          <a:prstGeom prst="rect">
            <a:avLst/>
          </a:prstGeom>
          <a:noFill/>
        </p:spPr>
        <p:txBody>
          <a:bodyPr wrap="square" rtlCol="0">
            <a:spAutoFit/>
          </a:bodyPr>
          <a:lstStyle/>
          <a:p>
            <a:pPr algn="just"/>
            <a:r>
              <a:rPr lang="en-GB" dirty="0">
                <a:latin typeface="Times New Roman" panose="02020603050405020304" pitchFamily="18" charset="0"/>
                <a:cs typeface="Times New Roman" panose="02020603050405020304" pitchFamily="18" charset="0"/>
              </a:rPr>
              <a:t>In the rapidly evolving global energy landscape, </a:t>
            </a:r>
            <a:r>
              <a:rPr lang="en-GB" dirty="0" smtClean="0">
                <a:latin typeface="Times New Roman" panose="02020603050405020304" pitchFamily="18" charset="0"/>
                <a:cs typeface="Times New Roman" panose="02020603050405020304" pitchFamily="18" charset="0"/>
              </a:rPr>
              <a:t>analysing </a:t>
            </a:r>
            <a:r>
              <a:rPr lang="en-GB" dirty="0">
                <a:latin typeface="Times New Roman" panose="02020603050405020304" pitchFamily="18" charset="0"/>
                <a:cs typeface="Times New Roman" panose="02020603050405020304" pitchFamily="18" charset="0"/>
              </a:rPr>
              <a:t>large volumes of data related to energy consumption, production, emissions, GDP, and population across countries is essential for understanding economic progress and environmental impact. This project aims to build a relational database system that integrates multi-country energy datasets and enables users to perform detailed analytical queries to uncover meaningful insights. The analysis focuses on identifying patterns such as rising or declining energy demand, the relationship between economic growth and emissions, population-driven consumption trends, and the contribution of different energy types to global emissions. The overall objective is to support data-driven understanding of how energy usage influences development, sustainability, and climate outcomes across nations</a:t>
            </a:r>
            <a:r>
              <a:rPr lang="en-GB" dirty="0" smtClean="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p:pic>
        <p:nvPicPr>
          <p:cNvPr id="3074" name="Picture 2" descr="Energy consumption per capita, infographic map - Stock Image - F037/4695 -  Science Photo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485" y="2518791"/>
            <a:ext cx="4686300" cy="261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020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717" y="3666391"/>
            <a:ext cx="10515600" cy="922891"/>
          </a:xfrm>
        </p:spPr>
        <p:txBody>
          <a:bodyPr>
            <a:normAutofit/>
          </a:bodyPr>
          <a:lstStyle/>
          <a:p>
            <a:r>
              <a:rPr lang="en-IN" sz="4000" dirty="0">
                <a:effectLst>
                  <a:outerShdw blurRad="38100" dist="38100" dir="2700000" algn="tl">
                    <a:srgbClr val="000000">
                      <a:alpha val="43137"/>
                    </a:srgbClr>
                  </a:outerShdw>
                </a:effectLst>
                <a:latin typeface="Bookman Old Style" panose="02050604050505020204" pitchFamily="18" charset="0"/>
              </a:rPr>
              <a:t>General &amp; Comparative Analysis</a:t>
            </a:r>
          </a:p>
        </p:txBody>
      </p:sp>
    </p:spTree>
    <p:extLst>
      <p:ext uri="{BB962C8B-B14F-4D97-AF65-F5344CB8AC3E}">
        <p14:creationId xmlns:p14="http://schemas.microsoft.com/office/powerpoint/2010/main" val="33327822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731" y="439615"/>
            <a:ext cx="11790483" cy="788822"/>
          </a:xfrm>
        </p:spPr>
        <p:txBody>
          <a:bodyPr>
            <a:noAutofit/>
          </a:bodyPr>
          <a:lstStyle/>
          <a:p>
            <a:r>
              <a:rPr lang="en-GB" sz="2800" dirty="0">
                <a:latin typeface="Bookman Old Style" panose="02050604050505020204" pitchFamily="18" charset="0"/>
              </a:rPr>
              <a:t>1. What are the top 10 countries with the highest total emissions in the most recent year available?</a:t>
            </a:r>
            <a:endParaRPr lang="en-IN" sz="2800" dirty="0">
              <a:latin typeface="Bookman Old Style" panose="02050604050505020204" pitchFamily="18" charset="0"/>
            </a:endParaRPr>
          </a:p>
        </p:txBody>
      </p:sp>
      <p:pic>
        <p:nvPicPr>
          <p:cNvPr id="3" name="Picture 2"/>
          <p:cNvPicPr/>
          <p:nvPr/>
        </p:nvPicPr>
        <p:blipFill>
          <a:blip r:embed="rId2"/>
          <a:stretch>
            <a:fillRect/>
          </a:stretch>
        </p:blipFill>
        <p:spPr>
          <a:xfrm>
            <a:off x="627722" y="2991826"/>
            <a:ext cx="5377425" cy="1817565"/>
          </a:xfrm>
          <a:prstGeom prst="rect">
            <a:avLst/>
          </a:prstGeom>
          <a:ln w="19050">
            <a:solidFill>
              <a:schemeClr val="bg1">
                <a:lumMod val="50000"/>
              </a:schemeClr>
            </a:solidFill>
          </a:ln>
        </p:spPr>
      </p:pic>
      <p:pic>
        <p:nvPicPr>
          <p:cNvPr id="4" name="Picture 3"/>
          <p:cNvPicPr/>
          <p:nvPr/>
        </p:nvPicPr>
        <p:blipFill>
          <a:blip r:embed="rId3"/>
          <a:stretch>
            <a:fillRect/>
          </a:stretch>
        </p:blipFill>
        <p:spPr>
          <a:xfrm>
            <a:off x="7680447" y="2299718"/>
            <a:ext cx="3081337" cy="2770310"/>
          </a:xfrm>
          <a:prstGeom prst="rect">
            <a:avLst/>
          </a:prstGeom>
          <a:ln w="19050">
            <a:solidFill>
              <a:schemeClr val="bg1">
                <a:lumMod val="50000"/>
              </a:schemeClr>
            </a:solidFill>
          </a:ln>
        </p:spPr>
      </p:pic>
    </p:spTree>
    <p:extLst>
      <p:ext uri="{BB962C8B-B14F-4D97-AF65-F5344CB8AC3E}">
        <p14:creationId xmlns:p14="http://schemas.microsoft.com/office/powerpoint/2010/main" val="1018660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91" y="136732"/>
            <a:ext cx="11354512" cy="1117342"/>
          </a:xfrm>
        </p:spPr>
        <p:txBody>
          <a:bodyPr>
            <a:normAutofit/>
          </a:bodyPr>
          <a:lstStyle/>
          <a:p>
            <a:pPr lvl="0"/>
            <a:r>
              <a:rPr lang="en-GB" sz="2800" dirty="0" smtClean="0">
                <a:effectLst>
                  <a:outerShdw blurRad="38100" dist="38100" dir="2700000" algn="tl">
                    <a:srgbClr val="000000">
                      <a:alpha val="43137"/>
                    </a:srgbClr>
                  </a:outerShdw>
                </a:effectLst>
                <a:latin typeface="Bookman Old Style" panose="02050604050505020204" pitchFamily="18" charset="0"/>
              </a:rPr>
              <a:t>2. </a:t>
            </a:r>
            <a:r>
              <a:rPr lang="en-IN" sz="2800" dirty="0">
                <a:effectLst>
                  <a:outerShdw blurRad="38100" dist="38100" dir="2700000" algn="tl">
                    <a:srgbClr val="000000">
                      <a:alpha val="43137"/>
                    </a:srgbClr>
                  </a:outerShdw>
                </a:effectLst>
                <a:latin typeface="Bookman Old Style" panose="02050604050505020204" pitchFamily="18" charset="0"/>
              </a:rPr>
              <a:t>What are the top 5 countries by GDP in the most recent year</a:t>
            </a:r>
            <a:r>
              <a:rPr lang="en-IN" sz="2800" dirty="0" smtClean="0">
                <a:effectLst>
                  <a:outerShdw blurRad="38100" dist="38100" dir="2700000" algn="tl">
                    <a:srgbClr val="000000">
                      <a:alpha val="43137"/>
                    </a:srgbClr>
                  </a:outerShdw>
                </a:effectLst>
                <a:latin typeface="Bookman Old Style" panose="02050604050505020204" pitchFamily="18" charset="0"/>
              </a:rPr>
              <a:t>?</a:t>
            </a:r>
            <a:endParaRPr lang="en-IN" sz="2800" dirty="0">
              <a:effectLst>
                <a:outerShdw blurRad="38100" dist="38100" dir="2700000" algn="tl">
                  <a:srgbClr val="000000">
                    <a:alpha val="43137"/>
                  </a:srgbClr>
                </a:outerShdw>
              </a:effectLst>
              <a:latin typeface="Bookman Old Style" panose="02050604050505020204" pitchFamily="18" charset="0"/>
            </a:endParaRPr>
          </a:p>
        </p:txBody>
      </p:sp>
      <p:pic>
        <p:nvPicPr>
          <p:cNvPr id="3" name="Picture 2"/>
          <p:cNvPicPr>
            <a:picLocks noChangeAspect="1"/>
          </p:cNvPicPr>
          <p:nvPr/>
        </p:nvPicPr>
        <p:blipFill>
          <a:blip r:embed="rId2"/>
          <a:stretch>
            <a:fillRect/>
          </a:stretch>
        </p:blipFill>
        <p:spPr>
          <a:xfrm>
            <a:off x="546219" y="2132577"/>
            <a:ext cx="5174325" cy="1601935"/>
          </a:xfrm>
          <a:prstGeom prst="rect">
            <a:avLst/>
          </a:prstGeom>
        </p:spPr>
      </p:pic>
      <p:pic>
        <p:nvPicPr>
          <p:cNvPr id="4" name="Picture 3"/>
          <p:cNvPicPr>
            <a:picLocks noChangeAspect="1"/>
          </p:cNvPicPr>
          <p:nvPr/>
        </p:nvPicPr>
        <p:blipFill>
          <a:blip r:embed="rId3"/>
          <a:stretch>
            <a:fillRect/>
          </a:stretch>
        </p:blipFill>
        <p:spPr>
          <a:xfrm>
            <a:off x="7538774" y="3428021"/>
            <a:ext cx="3815026" cy="2075470"/>
          </a:xfrm>
          <a:prstGeom prst="rect">
            <a:avLst/>
          </a:prstGeom>
        </p:spPr>
      </p:pic>
    </p:spTree>
    <p:extLst>
      <p:ext uri="{BB962C8B-B14F-4D97-AF65-F5344CB8AC3E}">
        <p14:creationId xmlns:p14="http://schemas.microsoft.com/office/powerpoint/2010/main" val="3070349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Props1.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3.xml><?xml version="1.0" encoding="utf-8"?>
<ds:datastoreItem xmlns:ds="http://schemas.openxmlformats.org/officeDocument/2006/customXml" ds:itemID="{B970C04F-E7AC-41AB-9C6D-1B1BB88BFF7F}">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
  <TotalTime>499</TotalTime>
  <Words>570</Words>
  <Application>Microsoft Office PowerPoint</Application>
  <PresentationFormat>Widescreen</PresentationFormat>
  <Paragraphs>41</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Bookman Old Style</vt:lpstr>
      <vt:lpstr>Calibri</vt:lpstr>
      <vt:lpstr>Castellar</vt:lpstr>
      <vt:lpstr>Segoe UI</vt:lpstr>
      <vt:lpstr>Segoe UI Light</vt:lpstr>
      <vt:lpstr>Times New Roman</vt:lpstr>
      <vt:lpstr>WelcomeDoc</vt:lpstr>
      <vt:lpstr>PowerPoint Presentation</vt:lpstr>
      <vt:lpstr>Energy Consumption, Production &amp; Emission Analysis - A Global Data Study</vt:lpstr>
      <vt:lpstr>Introduction</vt:lpstr>
      <vt:lpstr>Database Tables Overview</vt:lpstr>
      <vt:lpstr>ER Diagram - Energy Consumption Database</vt:lpstr>
      <vt:lpstr>Problem Statement</vt:lpstr>
      <vt:lpstr>General &amp; Comparative Analysis</vt:lpstr>
      <vt:lpstr>1. What are the top 10 countries with the highest total emissions in the most recent year available?</vt:lpstr>
      <vt:lpstr>2. What are the top 5 countries by GDP in the most recent year?</vt:lpstr>
      <vt:lpstr>3. Which countries have the highest energy deficit in the most recent year?</vt:lpstr>
      <vt:lpstr>4. Which energy types contribute the most to total global emissions across all countries?</vt:lpstr>
      <vt:lpstr>Trend Analysis Over Time </vt:lpstr>
      <vt:lpstr>5. How have global emissions changed year over year?</vt:lpstr>
      <vt:lpstr>6. What is the GDP trend over the years for the top 5 highest-GDP countries?</vt:lpstr>
      <vt:lpstr>7. How has population growth affected total emissions over time for the top 5 most populated countries?</vt:lpstr>
      <vt:lpstr>Ratio &amp; Per Capita Analysis</vt:lpstr>
      <vt:lpstr>8. Which 10 countries have the highest emission-to-GDP ratio in the most recent year?</vt:lpstr>
      <vt:lpstr>9. How does energy production per capita vary among the top 10 energy-producing nations?</vt:lpstr>
      <vt:lpstr>Global Comparisons</vt:lpstr>
      <vt:lpstr>10. Which are the top 10 most populated countries, and how do their total emissions compare</vt:lpstr>
      <vt:lpstr>11. Which 10 countries have the highest energy consumption relative to their GDP</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keywords/>
  <cp:lastModifiedBy>Microsoft account</cp:lastModifiedBy>
  <cp:revision>39</cp:revision>
  <dcterms:created xsi:type="dcterms:W3CDTF">2025-11-21T04:32:19Z</dcterms:created>
  <dcterms:modified xsi:type="dcterms:W3CDTF">2025-11-23T13:17:45Z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